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  <p:sldMasterId id="2147483728" r:id="rId5"/>
    <p:sldMasterId id="2147483734" r:id="rId6"/>
    <p:sldMasterId id="2147483738" r:id="rId7"/>
    <p:sldMasterId id="2147483751" r:id="rId8"/>
  </p:sldMasterIdLst>
  <p:notesMasterIdLst>
    <p:notesMasterId r:id="rId26"/>
  </p:notesMasterIdLst>
  <p:handoutMasterIdLst>
    <p:handoutMasterId r:id="rId27"/>
  </p:handoutMasterIdLst>
  <p:sldIdLst>
    <p:sldId id="416" r:id="rId9"/>
    <p:sldId id="325" r:id="rId10"/>
    <p:sldId id="396" r:id="rId11"/>
    <p:sldId id="394" r:id="rId12"/>
    <p:sldId id="400" r:id="rId13"/>
    <p:sldId id="401" r:id="rId14"/>
    <p:sldId id="402" r:id="rId15"/>
    <p:sldId id="334" r:id="rId16"/>
    <p:sldId id="335" r:id="rId17"/>
    <p:sldId id="336" r:id="rId18"/>
    <p:sldId id="337" r:id="rId19"/>
    <p:sldId id="338" r:id="rId20"/>
    <p:sldId id="339" r:id="rId21"/>
    <p:sldId id="404" r:id="rId22"/>
    <p:sldId id="414" r:id="rId23"/>
    <p:sldId id="415" r:id="rId24"/>
    <p:sldId id="34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6B"/>
    <a:srgbClr val="D81262"/>
    <a:srgbClr val="ED2B7A"/>
    <a:srgbClr val="005696"/>
    <a:srgbClr val="2A6BA6"/>
    <a:srgbClr val="FF7979"/>
    <a:srgbClr val="F484B1"/>
    <a:srgbClr val="28659C"/>
    <a:srgbClr val="FFFFFF"/>
    <a:srgbClr val="00B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BCEE7-05AE-4025-AF17-3649A8107733}" v="26" dt="2024-04-10T17:46:39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13" autoAdjust="0"/>
    <p:restoredTop sz="88488" autoAdjust="0"/>
  </p:normalViewPr>
  <p:slideViewPr>
    <p:cSldViewPr snapToGrid="0" snapToObjects="1">
      <p:cViewPr varScale="1">
        <p:scale>
          <a:sx n="107" d="100"/>
          <a:sy n="107" d="100"/>
        </p:scale>
        <p:origin x="518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Wegmüller" userId="f72c0491b30d45b1" providerId="LiveId" clId="{D0187A67-A16B-4DA2-AE92-18FC9C505281}"/>
    <pc:docChg chg="custSel modSld">
      <pc:chgData name="Martin Wegmüller" userId="f72c0491b30d45b1" providerId="LiveId" clId="{D0187A67-A16B-4DA2-AE92-18FC9C505281}" dt="2024-03-16T14:56:53.335" v="30" actId="1076"/>
      <pc:docMkLst>
        <pc:docMk/>
      </pc:docMkLst>
      <pc:sldChg chg="modSp modAnim">
        <pc:chgData name="Martin Wegmüller" userId="f72c0491b30d45b1" providerId="LiveId" clId="{D0187A67-A16B-4DA2-AE92-18FC9C505281}" dt="2024-03-16T14:36:49.145" v="0" actId="6549"/>
        <pc:sldMkLst>
          <pc:docMk/>
          <pc:sldMk cId="3264524953" sldId="337"/>
        </pc:sldMkLst>
        <pc:spChg chg="mod">
          <ac:chgData name="Martin Wegmüller" userId="f72c0491b30d45b1" providerId="LiveId" clId="{D0187A67-A16B-4DA2-AE92-18FC9C505281}" dt="2024-03-16T14:36:49.145" v="0" actId="6549"/>
          <ac:spMkLst>
            <pc:docMk/>
            <pc:sldMk cId="3264524953" sldId="337"/>
            <ac:spMk id="8" creationId="{00000000-0000-0000-0000-000000000000}"/>
          </ac:spMkLst>
        </pc:spChg>
      </pc:sldChg>
      <pc:sldChg chg="addSp delSp modSp mod delAnim modAnim">
        <pc:chgData name="Martin Wegmüller" userId="f72c0491b30d45b1" providerId="LiveId" clId="{D0187A67-A16B-4DA2-AE92-18FC9C505281}" dt="2024-03-16T14:56:53.335" v="30" actId="1076"/>
        <pc:sldMkLst>
          <pc:docMk/>
          <pc:sldMk cId="3777743456" sldId="404"/>
        </pc:sldMkLst>
        <pc:spChg chg="mod">
          <ac:chgData name="Martin Wegmüller" userId="f72c0491b30d45b1" providerId="LiveId" clId="{D0187A67-A16B-4DA2-AE92-18FC9C505281}" dt="2024-03-16T14:56:39.450" v="26" actId="1076"/>
          <ac:spMkLst>
            <pc:docMk/>
            <pc:sldMk cId="3777743456" sldId="404"/>
            <ac:spMk id="8" creationId="{D7F4809C-905E-4719-989A-7444883E5997}"/>
          </ac:spMkLst>
        </pc:spChg>
        <pc:spChg chg="mod">
          <ac:chgData name="Martin Wegmüller" userId="f72c0491b30d45b1" providerId="LiveId" clId="{D0187A67-A16B-4DA2-AE92-18FC9C505281}" dt="2024-03-16T14:56:45.629" v="28" actId="1076"/>
          <ac:spMkLst>
            <pc:docMk/>
            <pc:sldMk cId="3777743456" sldId="404"/>
            <ac:spMk id="10" creationId="{00000000-0000-0000-0000-000000000000}"/>
          </ac:spMkLst>
        </pc:spChg>
        <pc:spChg chg="del topLvl">
          <ac:chgData name="Martin Wegmüller" userId="f72c0491b30d45b1" providerId="LiveId" clId="{D0187A67-A16B-4DA2-AE92-18FC9C505281}" dt="2024-03-16T14:54:04.814" v="16" actId="478"/>
          <ac:spMkLst>
            <pc:docMk/>
            <pc:sldMk cId="3777743456" sldId="404"/>
            <ac:spMk id="12" creationId="{E49A14F4-BC2A-4948-AAB6-F3116B86DE00}"/>
          </ac:spMkLst>
        </pc:spChg>
        <pc:spChg chg="del topLvl">
          <ac:chgData name="Martin Wegmüller" userId="f72c0491b30d45b1" providerId="LiveId" clId="{D0187A67-A16B-4DA2-AE92-18FC9C505281}" dt="2024-03-16T14:54:06.905" v="17" actId="478"/>
          <ac:spMkLst>
            <pc:docMk/>
            <pc:sldMk cId="3777743456" sldId="404"/>
            <ac:spMk id="13" creationId="{520A24EC-1C6B-433E-90F6-9A1B1A1758AA}"/>
          </ac:spMkLst>
        </pc:spChg>
        <pc:grpChg chg="del">
          <ac:chgData name="Martin Wegmüller" userId="f72c0491b30d45b1" providerId="LiveId" clId="{D0187A67-A16B-4DA2-AE92-18FC9C505281}" dt="2024-03-16T14:54:04.814" v="16" actId="478"/>
          <ac:grpSpMkLst>
            <pc:docMk/>
            <pc:sldMk cId="3777743456" sldId="404"/>
            <ac:grpSpMk id="9" creationId="{E9353439-11BA-4BC1-B1A4-9C61ACD8F48B}"/>
          </ac:grpSpMkLst>
        </pc:grpChg>
        <pc:picChg chg="del">
          <ac:chgData name="Martin Wegmüller" userId="f72c0491b30d45b1" providerId="LiveId" clId="{D0187A67-A16B-4DA2-AE92-18FC9C505281}" dt="2024-03-16T14:53:59.625" v="15" actId="478"/>
          <ac:picMkLst>
            <pc:docMk/>
            <pc:sldMk cId="3777743456" sldId="404"/>
            <ac:picMk id="5" creationId="{9DDF9DA0-1252-4863-95A0-82AAE3DE78E4}"/>
          </ac:picMkLst>
        </pc:picChg>
        <pc:picChg chg="add mod">
          <ac:chgData name="Martin Wegmüller" userId="f72c0491b30d45b1" providerId="LiveId" clId="{D0187A67-A16B-4DA2-AE92-18FC9C505281}" dt="2024-03-16T14:56:53.335" v="30" actId="1076"/>
          <ac:picMkLst>
            <pc:docMk/>
            <pc:sldMk cId="3777743456" sldId="404"/>
            <ac:picMk id="6" creationId="{35A6869A-2CDF-14E3-F23C-6882D699AE7E}"/>
          </ac:picMkLst>
        </pc:picChg>
        <pc:picChg chg="mod">
          <ac:chgData name="Martin Wegmüller" userId="f72c0491b30d45b1" providerId="LiveId" clId="{D0187A67-A16B-4DA2-AE92-18FC9C505281}" dt="2024-03-16T14:56:48.654" v="29" actId="1076"/>
          <ac:picMkLst>
            <pc:docMk/>
            <pc:sldMk cId="3777743456" sldId="404"/>
            <ac:picMk id="11" creationId="{00000000-0000-0000-0000-000000000000}"/>
          </ac:picMkLst>
        </pc:picChg>
      </pc:sldChg>
    </pc:docChg>
  </pc:docChgLst>
  <pc:docChgLst>
    <pc:chgData name="Martin Wegmüller" userId="f72c0491b30d45b1" providerId="LiveId" clId="{FF2BCEE7-05AE-4025-AF17-3649A8107733}"/>
    <pc:docChg chg="custSel modSld">
      <pc:chgData name="Martin Wegmüller" userId="f72c0491b30d45b1" providerId="LiveId" clId="{FF2BCEE7-05AE-4025-AF17-3649A8107733}" dt="2024-04-10T17:47:05.752" v="28" actId="6549"/>
      <pc:docMkLst>
        <pc:docMk/>
      </pc:docMkLst>
      <pc:sldChg chg="delSp modSp mod delAnim">
        <pc:chgData name="Martin Wegmüller" userId="f72c0491b30d45b1" providerId="LiveId" clId="{FF2BCEE7-05AE-4025-AF17-3649A8107733}" dt="2024-04-10T17:45:58.407" v="22" actId="478"/>
        <pc:sldMkLst>
          <pc:docMk/>
          <pc:sldMk cId="2666223151" sldId="338"/>
        </pc:sldMkLst>
        <pc:spChg chg="mod">
          <ac:chgData name="Martin Wegmüller" userId="f72c0491b30d45b1" providerId="LiveId" clId="{FF2BCEE7-05AE-4025-AF17-3649A8107733}" dt="2024-04-10T17:45:41.153" v="17" actId="20577"/>
          <ac:spMkLst>
            <pc:docMk/>
            <pc:sldMk cId="2666223151" sldId="338"/>
            <ac:spMk id="10" creationId="{00000000-0000-0000-0000-000000000000}"/>
          </ac:spMkLst>
        </pc:spChg>
        <pc:spChg chg="mod">
          <ac:chgData name="Martin Wegmüller" userId="f72c0491b30d45b1" providerId="LiveId" clId="{FF2BCEE7-05AE-4025-AF17-3649A8107733}" dt="2024-04-10T17:45:52.805" v="21" actId="20577"/>
          <ac:spMkLst>
            <pc:docMk/>
            <pc:sldMk cId="2666223151" sldId="338"/>
            <ac:spMk id="11" creationId="{00000000-0000-0000-0000-000000000000}"/>
          </ac:spMkLst>
        </pc:spChg>
        <pc:spChg chg="mod">
          <ac:chgData name="Martin Wegmüller" userId="f72c0491b30d45b1" providerId="LiveId" clId="{FF2BCEE7-05AE-4025-AF17-3649A8107733}" dt="2024-04-10T17:43:52.091" v="13" actId="20577"/>
          <ac:spMkLst>
            <pc:docMk/>
            <pc:sldMk cId="2666223151" sldId="338"/>
            <ac:spMk id="12" creationId="{00000000-0000-0000-0000-000000000000}"/>
          </ac:spMkLst>
        </pc:spChg>
        <pc:spChg chg="del">
          <ac:chgData name="Martin Wegmüller" userId="f72c0491b30d45b1" providerId="LiveId" clId="{FF2BCEE7-05AE-4025-AF17-3649A8107733}" dt="2024-04-10T17:45:58.407" v="22" actId="478"/>
          <ac:spMkLst>
            <pc:docMk/>
            <pc:sldMk cId="2666223151" sldId="338"/>
            <ac:spMk id="23" creationId="{6EC4139C-363F-4D4E-9F6A-565D5DA9A5BF}"/>
          </ac:spMkLst>
        </pc:spChg>
      </pc:sldChg>
      <pc:sldChg chg="modSp">
        <pc:chgData name="Martin Wegmüller" userId="f72c0491b30d45b1" providerId="LiveId" clId="{FF2BCEE7-05AE-4025-AF17-3649A8107733}" dt="2024-04-10T17:46:39.375" v="26" actId="20577"/>
        <pc:sldMkLst>
          <pc:docMk/>
          <pc:sldMk cId="3107207215" sldId="339"/>
        </pc:sldMkLst>
        <pc:spChg chg="mod">
          <ac:chgData name="Martin Wegmüller" userId="f72c0491b30d45b1" providerId="LiveId" clId="{FF2BCEE7-05AE-4025-AF17-3649A8107733}" dt="2024-04-10T17:46:39.375" v="26" actId="20577"/>
          <ac:spMkLst>
            <pc:docMk/>
            <pc:sldMk cId="3107207215" sldId="339"/>
            <ac:spMk id="6" creationId="{00000000-0000-0000-0000-000000000000}"/>
          </ac:spMkLst>
        </pc:spChg>
      </pc:sldChg>
      <pc:sldChg chg="modSp mod">
        <pc:chgData name="Martin Wegmüller" userId="f72c0491b30d45b1" providerId="LiveId" clId="{FF2BCEE7-05AE-4025-AF17-3649A8107733}" dt="2024-04-10T17:47:05.752" v="28" actId="6549"/>
        <pc:sldMkLst>
          <pc:docMk/>
          <pc:sldMk cId="241059601" sldId="416"/>
        </pc:sldMkLst>
        <pc:spChg chg="mod">
          <ac:chgData name="Martin Wegmüller" userId="f72c0491b30d45b1" providerId="LiveId" clId="{FF2BCEE7-05AE-4025-AF17-3649A8107733}" dt="2024-04-10T17:47:05.752" v="28" actId="6549"/>
          <ac:spMkLst>
            <pc:docMk/>
            <pc:sldMk cId="241059601" sldId="41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58907-6429-4443-AE81-094262617D0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98C1-D915-1D47-8B1C-7192028AD1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EFFD5-49AC-7B46-93A7-811784E66F7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B2294-2815-0641-BA18-00635844A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4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B2294-2815-0641-BA18-00635844A3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76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9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1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60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97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9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0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1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8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96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B2294-2815-0641-BA18-00635844A3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4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35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FF0A41-6BB1-364E-A5B0-48466DFB0CCE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83156C-E5A2-C946-B590-EB170840CF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28" y="699193"/>
            <a:ext cx="9149184" cy="840849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BASIC BULLET POINTS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462692F-5641-3042-9CEB-4263A84931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828" y="2090490"/>
            <a:ext cx="7861300" cy="16312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Just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30390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64729D-5538-694A-B3D2-289D6EDA091F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0B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CC22EF4-F1A5-EF42-8F89-DB16D6704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28" y="699193"/>
            <a:ext cx="9149184" cy="840849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BASIC BULLET POINTS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03C77B6-3DD2-2941-9410-F5F92D4142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828" y="2090490"/>
            <a:ext cx="7861300" cy="16312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Just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82297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64729D-5538-694A-B3D2-289D6EDA091F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2D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CC22EF4-F1A5-EF42-8F89-DB16D6704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28" y="699193"/>
            <a:ext cx="9149184" cy="840849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BASIC BULLET POINTS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03C77B6-3DD2-2941-9410-F5F92D4142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828" y="2090490"/>
            <a:ext cx="7861300" cy="16312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Just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565968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5ACFB-A2E1-0C43-923F-0EFEC1EAC0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E3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CC22EF4-F1A5-EF42-8F89-DB16D6704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28" y="699193"/>
            <a:ext cx="9149184" cy="840849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BASIC BULLET POINTS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03C77B6-3DD2-2941-9410-F5F92D4142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828" y="2090490"/>
            <a:ext cx="7861300" cy="16312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Just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99175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076EF0-FC89-3249-B68C-C81291AEF7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D6EE59-3DE1-3B49-96A5-D938C06639E5}"/>
              </a:ext>
            </a:extLst>
          </p:cNvPr>
          <p:cNvSpPr/>
          <p:nvPr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829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71F627-8D1E-5744-AA15-C8FC2A43E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769CA-4E90-4A48-9E70-1CCB4F63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104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732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91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08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5DAA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4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134601" y="520701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/>
        </p:spPr>
        <p:txBody>
          <a:bodyPr lIns="548640" tIns="0" rIns="0" bIns="91440" anchor="b" anchorCtr="0">
            <a:noAutofit/>
          </a:bodyPr>
          <a:lstStyle>
            <a:lvl1pPr algn="l">
              <a:defRPr sz="5867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933">
                <a:solidFill>
                  <a:srgbClr val="00AEEF"/>
                </a:solidFill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312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885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334411"/>
            <a:ext cx="12395200" cy="7366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30891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66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632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0" i="0" cap="all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853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60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286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04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6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9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733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3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667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667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952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085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241634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61381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5333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347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3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4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6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9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9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83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71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80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05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5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548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276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FF0A41-6BB1-364E-A5B0-48466DFB0CCE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83156C-E5A2-C946-B590-EB170840CF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28" y="699193"/>
            <a:ext cx="9149184" cy="840849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BASIC BULLET POINTS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462692F-5641-3042-9CEB-4263A84931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828" y="2090490"/>
            <a:ext cx="7861300" cy="16312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Just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14874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1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64729D-5538-694A-B3D2-289D6EDA091F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0B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CC22EF4-F1A5-EF42-8F89-DB16D6704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28" y="699193"/>
            <a:ext cx="9149184" cy="840849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BASIC BULLET POINTS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03C77B6-3DD2-2941-9410-F5F92D4142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828" y="2090490"/>
            <a:ext cx="7861300" cy="16312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Just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711153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64729D-5538-694A-B3D2-289D6EDA091F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2D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CC22EF4-F1A5-EF42-8F89-DB16D6704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28" y="699193"/>
            <a:ext cx="9149184" cy="840849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BASIC BULLET POINTS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03C77B6-3DD2-2941-9410-F5F92D4142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828" y="2090490"/>
            <a:ext cx="7861300" cy="16312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Just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740057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5ACFB-A2E1-0C43-923F-0EFEC1EAC0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E3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CC22EF4-F1A5-EF42-8F89-DB16D6704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28" y="699193"/>
            <a:ext cx="9149184" cy="840849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BASIC BULLET POINTS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03C77B6-3DD2-2941-9410-F5F92D4142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828" y="2090490"/>
            <a:ext cx="7861300" cy="16312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Just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426793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0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0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27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A38CC7-FFB8-8042-9B0C-AE5E42B34244}"/>
              </a:ext>
            </a:extLst>
          </p:cNvPr>
          <p:cNvSpPr txBox="1"/>
          <p:nvPr/>
        </p:nvSpPr>
        <p:spPr>
          <a:xfrm>
            <a:off x="9448800" y="6477000"/>
            <a:ext cx="21336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C0CE98-AE50-41AB-9BED-A81629B42B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  </a:t>
            </a:r>
          </a:p>
        </p:txBody>
      </p:sp>
      <p:pic>
        <p:nvPicPr>
          <p:cNvPr id="2051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49" y="5969000"/>
            <a:ext cx="16174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9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79400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765801"/>
            <a:ext cx="2032000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8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3" y="5953388"/>
            <a:ext cx="1625600" cy="6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34E8-6B0C-8A41-9869-A3F5CDF2CC9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1C85-46E5-8649-8CB5-559295B1D8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5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6480"/>
                    </a14:imgEffect>
                    <a14:imgEffect>
                      <a14:saturation sat="94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505855"/>
            <a:ext cx="12192000" cy="1352146"/>
          </a:xfrm>
          <a:prstGeom prst="rect">
            <a:avLst/>
          </a:prstGeom>
          <a:solidFill>
            <a:srgbClr val="28659C">
              <a:alpha val="72941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A6B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23D99-DAA3-8544-A466-2B13D50A85F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027" y="497680"/>
            <a:ext cx="2454908" cy="2464650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8977" y="5613725"/>
            <a:ext cx="9846024" cy="10726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5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Die Rotary Foundation </a:t>
            </a:r>
            <a:endParaRPr kumimoji="0" lang="en-US" sz="5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791805E-E596-4754-94D7-519EB847D60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490206" y="5706025"/>
            <a:ext cx="2382817" cy="95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9601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3623" y="2183969"/>
            <a:ext cx="7452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en-US" sz="2800" b="1" dirty="0" err="1">
                <a:solidFill>
                  <a:srgbClr val="D91B5C"/>
                </a:solidFill>
                <a:latin typeface="Georgia" panose="02040502050405020303" pitchFamily="18" charset="0"/>
              </a:rPr>
              <a:t>Stiftungsfonds</a:t>
            </a:r>
            <a:endParaRPr lang="en-US" sz="2800" b="1" dirty="0">
              <a:solidFill>
                <a:srgbClr val="D91B5C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0380" y="4733623"/>
            <a:ext cx="568863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5207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CH" altLang="en-US" sz="25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Direktspenden</a:t>
            </a:r>
            <a:endParaRPr lang="en-US" altLang="en-US" sz="25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520700" indent="-5207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5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Testamentarische</a:t>
            </a:r>
            <a:r>
              <a:rPr lang="en-US" altLang="en-US" sz="25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Zuwendungen</a:t>
            </a:r>
            <a:r>
              <a:rPr lang="en-US" altLang="en-US" sz="25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(</a:t>
            </a:r>
            <a:r>
              <a:rPr lang="en-US" altLang="en-US" sz="25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Vermächtnisse</a:t>
            </a:r>
            <a:r>
              <a:rPr lang="en-US" altLang="en-US" sz="25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/Legate)</a:t>
            </a:r>
            <a:endParaRPr lang="en-US" sz="25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http://isrotaryforyou.com/wp-content/uploads/2014/03/New-TRF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865" y="2999391"/>
            <a:ext cx="3218934" cy="12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90569" y="3341318"/>
            <a:ext cx="26427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1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sicherstellen</a:t>
            </a:r>
            <a:endParaRPr lang="en-US" sz="21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80931" y="1397682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158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01B4E7"/>
              </a:buClr>
              <a:buSzPct val="120000"/>
            </a:pPr>
            <a:r>
              <a:rPr lang="en-US" altLang="en-US" sz="2800" b="1" dirty="0" err="1">
                <a:solidFill>
                  <a:srgbClr val="0187AD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Spenden</a:t>
            </a:r>
            <a:r>
              <a:rPr lang="en-US" altLang="en-US" sz="2800" b="1" dirty="0">
                <a:solidFill>
                  <a:srgbClr val="0187AD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 an die Rotary Foundation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1269" y="3387484"/>
            <a:ext cx="26427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1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Die </a:t>
            </a:r>
            <a:r>
              <a:rPr lang="en-US" altLang="en-US" sz="21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Zukunft</a:t>
            </a:r>
            <a:r>
              <a:rPr lang="en-US" altLang="en-US" sz="21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der </a:t>
            </a:r>
            <a:endParaRPr lang="en-US" sz="21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30C01D2-15D5-40C2-AF88-E8F55789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2" y="4212558"/>
            <a:ext cx="1674901" cy="2392784"/>
          </a:xfrm>
          <a:prstGeom prst="rect">
            <a:avLst/>
          </a:prstGeom>
          <a:noFill/>
          <a:ln w="28575">
            <a:solidFill>
              <a:srgbClr val="0398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5802" y="2152755"/>
            <a:ext cx="7452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en-US" sz="2700" b="1" dirty="0" err="1">
                <a:solidFill>
                  <a:srgbClr val="D91B5C"/>
                </a:solidFill>
                <a:latin typeface="Georgia" panose="02040502050405020303" pitchFamily="18" charset="0"/>
              </a:rPr>
              <a:t>Fonds</a:t>
            </a:r>
            <a:r>
              <a:rPr lang="en-US" altLang="en-US" sz="2700" b="1" dirty="0">
                <a:solidFill>
                  <a:srgbClr val="D91B5C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700" b="1" dirty="0" err="1">
                <a:solidFill>
                  <a:srgbClr val="D91B5C"/>
                </a:solidFill>
                <a:latin typeface="Georgia" panose="02040502050405020303" pitchFamily="18" charset="0"/>
              </a:rPr>
              <a:t>für</a:t>
            </a:r>
            <a:r>
              <a:rPr lang="en-US" altLang="en-US" sz="2700" b="1" dirty="0">
                <a:solidFill>
                  <a:srgbClr val="D91B5C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700" b="1" dirty="0" err="1">
                <a:solidFill>
                  <a:srgbClr val="D91B5C"/>
                </a:solidFill>
                <a:latin typeface="Georgia" panose="02040502050405020303" pitchFamily="18" charset="0"/>
              </a:rPr>
              <a:t>Katastrophenhilfe</a:t>
            </a:r>
            <a:endParaRPr lang="en-US" sz="2700" b="1" dirty="0">
              <a:solidFill>
                <a:srgbClr val="D91B5C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2630" y="3160809"/>
            <a:ext cx="5880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Der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neue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Fonds</a:t>
            </a:r>
            <a:r>
              <a:rPr lang="en-US" altLang="en-US" sz="20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der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http://isrotaryforyou.com/wp-content/uploads/2014/03/New-TRF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100" y="2889575"/>
            <a:ext cx="2664296" cy="10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0222" y="4259857"/>
            <a:ext cx="6666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5207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Soforthilfe</a:t>
            </a:r>
            <a:r>
              <a:rPr lang="en-US" altLang="en-US" sz="23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nach</a:t>
            </a:r>
            <a:r>
              <a:rPr lang="en-US" altLang="en-US" sz="23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einer</a:t>
            </a:r>
            <a:r>
              <a:rPr lang="en-US" altLang="en-US" sz="23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Katastrophe</a:t>
            </a:r>
            <a:endParaRPr lang="en-US" altLang="en-US" sz="23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520700" indent="-5207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Spenden</a:t>
            </a:r>
            <a:r>
              <a:rPr lang="en-US" altLang="en-US" sz="23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fliessen</a:t>
            </a:r>
            <a:r>
              <a:rPr lang="en-US" altLang="en-US" sz="23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in </a:t>
            </a:r>
            <a:r>
              <a:rPr lang="en-US" altLang="en-US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einen</a:t>
            </a:r>
            <a:r>
              <a:rPr lang="en-US" altLang="en-US" sz="23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allgemeinen</a:t>
            </a:r>
            <a:r>
              <a:rPr lang="en-US" altLang="en-US" sz="23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Fonds</a:t>
            </a:r>
            <a:endParaRPr lang="en-US" altLang="en-US" sz="23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520700" indent="-52070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de-CH" sz="23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Rotary </a:t>
            </a:r>
            <a:r>
              <a:rPr lang="de-CH" sz="23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Disaster</a:t>
            </a:r>
            <a:r>
              <a:rPr lang="de-CH" sz="23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Response Grants für Distrikte</a:t>
            </a:r>
          </a:p>
        </p:txBody>
      </p:sp>
      <p:sp>
        <p:nvSpPr>
          <p:cNvPr id="9" name="Rectangle 8"/>
          <p:cNvSpPr/>
          <p:nvPr/>
        </p:nvSpPr>
        <p:spPr>
          <a:xfrm>
            <a:off x="8860794" y="6481844"/>
            <a:ext cx="44510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80931" y="1397682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158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01B4E7"/>
              </a:buClr>
              <a:buSzPct val="120000"/>
            </a:pPr>
            <a:r>
              <a:rPr lang="en-US" altLang="en-US" sz="2800" b="1" dirty="0" err="1">
                <a:solidFill>
                  <a:srgbClr val="0187AD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Spenden</a:t>
            </a:r>
            <a:r>
              <a:rPr lang="en-US" altLang="en-US" sz="2800" b="1" dirty="0">
                <a:solidFill>
                  <a:srgbClr val="0187AD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 an die Rotary Foundation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7E573C-37D3-42FD-A8E1-C02EC05A7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0" y="4428269"/>
            <a:ext cx="2946716" cy="212558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4" name="AutoShape 62"/>
          <p:cNvSpPr>
            <a:spLocks noChangeArrowheads="1"/>
          </p:cNvSpPr>
          <p:nvPr/>
        </p:nvSpPr>
        <p:spPr bwMode="auto">
          <a:xfrm>
            <a:off x="1402212" y="1434896"/>
            <a:ext cx="2651760" cy="682186"/>
          </a:xfrm>
          <a:prstGeom prst="flowChartAlternateProcess">
            <a:avLst/>
          </a:prstGeom>
          <a:solidFill>
            <a:srgbClr val="58585A">
              <a:alpha val="90195"/>
            </a:srgbClr>
          </a:solidFill>
          <a:ln w="28575">
            <a:solidFill>
              <a:srgbClr val="005DAA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Georgia" panose="02040502050405020303" pitchFamily="18" charset="0"/>
                <a:ea typeface="+mn-ea"/>
                <a:cs typeface="+mn-cs"/>
              </a:rPr>
              <a:t>Jahresfonds</a:t>
            </a:r>
            <a:endParaRPr lang="en-US" sz="2000" b="1" dirty="0">
              <a:solidFill>
                <a:prstClr val="white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AutoShape 71"/>
          <p:cNvSpPr>
            <a:spLocks noChangeArrowheads="1"/>
          </p:cNvSpPr>
          <p:nvPr/>
        </p:nvSpPr>
        <p:spPr bwMode="auto">
          <a:xfrm>
            <a:off x="8138841" y="1432778"/>
            <a:ext cx="2651760" cy="675735"/>
          </a:xfrm>
          <a:prstGeom prst="flowChartAlternateProcess">
            <a:avLst/>
          </a:prstGeom>
          <a:solidFill>
            <a:srgbClr val="58585A">
              <a:alpha val="90195"/>
            </a:srgbClr>
          </a:solidFill>
          <a:ln w="28575">
            <a:solidFill>
              <a:srgbClr val="005DAA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Stiftungsfonds</a:t>
            </a: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" name="AutoShape 74"/>
          <p:cNvSpPr>
            <a:spLocks noChangeArrowheads="1"/>
          </p:cNvSpPr>
          <p:nvPr/>
        </p:nvSpPr>
        <p:spPr bwMode="auto">
          <a:xfrm>
            <a:off x="4776560" y="1432778"/>
            <a:ext cx="2651760" cy="677885"/>
          </a:xfrm>
          <a:prstGeom prst="flowChartAlternateProcess">
            <a:avLst/>
          </a:prstGeom>
          <a:solidFill>
            <a:srgbClr val="58585A">
              <a:alpha val="90195"/>
            </a:srgbClr>
          </a:solidFill>
          <a:ln w="28575">
            <a:solidFill>
              <a:srgbClr val="005DAA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sz="2000" b="1" dirty="0" err="1">
                <a:solidFill>
                  <a:prstClr val="white"/>
                </a:solidFill>
                <a:latin typeface="Georgia" panose="02040502050405020303" pitchFamily="18" charset="0"/>
                <a:ea typeface="+mn-ea"/>
                <a:cs typeface="Arial" charset="0"/>
              </a:rPr>
              <a:t>PolioPlus-Fonds</a:t>
            </a:r>
            <a:endParaRPr kumimoji="1" lang="en-US" sz="2000" b="1" dirty="0">
              <a:solidFill>
                <a:prstClr val="white"/>
              </a:solidFill>
              <a:latin typeface="Georgia" panose="02040502050405020303" pitchFamily="18" charset="0"/>
              <a:ea typeface="+mn-ea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541584" y="2175446"/>
            <a:ext cx="373015" cy="504056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905499" y="2179424"/>
            <a:ext cx="373015" cy="504056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272952" y="2167495"/>
            <a:ext cx="373015" cy="504056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62"/>
          <p:cNvSpPr>
            <a:spLocks noChangeArrowheads="1"/>
          </p:cNvSpPr>
          <p:nvPr/>
        </p:nvSpPr>
        <p:spPr bwMode="auto">
          <a:xfrm>
            <a:off x="1402212" y="2760454"/>
            <a:ext cx="2651760" cy="1174716"/>
          </a:xfrm>
          <a:prstGeom prst="flowChartAlternateProcess">
            <a:avLst/>
          </a:prstGeom>
          <a:solidFill>
            <a:sysClr val="window" lastClr="FFFFFF">
              <a:lumMod val="95000"/>
              <a:alpha val="90195"/>
            </a:sys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Spenden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2022/23: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rgbClr val="000000"/>
                </a:solidFill>
                <a:latin typeface="Georgia" panose="02040502050405020303" pitchFamily="18" charset="0"/>
              </a:rPr>
              <a:t>150.8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Mio US$*</a:t>
            </a:r>
          </a:p>
        </p:txBody>
      </p:sp>
      <p:sp>
        <p:nvSpPr>
          <p:cNvPr id="11" name="AutoShape 71"/>
          <p:cNvSpPr>
            <a:spLocks noChangeArrowheads="1"/>
          </p:cNvSpPr>
          <p:nvPr/>
        </p:nvSpPr>
        <p:spPr bwMode="auto">
          <a:xfrm>
            <a:off x="8138841" y="2758336"/>
            <a:ext cx="2651760" cy="756764"/>
          </a:xfrm>
          <a:prstGeom prst="flowChartAlternateProcess">
            <a:avLst/>
          </a:prstGeom>
          <a:solidFill>
            <a:sysClr val="window" lastClr="FFFFFF">
              <a:lumMod val="95000"/>
              <a:alpha val="90195"/>
            </a:sys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Spenden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2022/23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noProof="0" dirty="0">
                <a:solidFill>
                  <a:srgbClr val="000000"/>
                </a:solidFill>
                <a:latin typeface="Georgia" panose="02040502050405020303" pitchFamily="18" charset="0"/>
              </a:rPr>
              <a:t>34.6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Mio US$*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auto">
          <a:xfrm>
            <a:off x="4776560" y="2758336"/>
            <a:ext cx="2651760" cy="1176834"/>
          </a:xfrm>
          <a:prstGeom prst="flowChartAlternateProcess">
            <a:avLst/>
          </a:prstGeom>
          <a:solidFill>
            <a:sysClr val="window" lastClr="FFFFFF">
              <a:lumMod val="95000"/>
              <a:alpha val="90195"/>
            </a:sys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Spenden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+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Gates Match 2022/23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200" b="1" kern="0" dirty="0">
                <a:solidFill>
                  <a:srgbClr val="000000"/>
                </a:solidFill>
                <a:latin typeface="Georgia" panose="02040502050405020303" pitchFamily="18" charset="0"/>
                <a:cs typeface="Arial" charset="0"/>
              </a:rPr>
              <a:t>147.1</a:t>
            </a:r>
            <a:r>
              <a:rPr kumimoji="1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 Mio US$*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84389" y="6495936"/>
            <a:ext cx="445104" cy="14401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559821" y="4071166"/>
            <a:ext cx="373015" cy="554462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923736" y="4075144"/>
            <a:ext cx="373015" cy="554462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9291189" y="3601543"/>
            <a:ext cx="373015" cy="504056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62"/>
          <p:cNvSpPr>
            <a:spLocks noChangeArrowheads="1"/>
          </p:cNvSpPr>
          <p:nvPr/>
        </p:nvSpPr>
        <p:spPr bwMode="auto">
          <a:xfrm>
            <a:off x="1420449" y="4777016"/>
            <a:ext cx="2651760" cy="1292188"/>
          </a:xfrm>
          <a:prstGeom prst="flowChartAlternateProcess">
            <a:avLst/>
          </a:prstGeom>
          <a:solidFill>
            <a:sysClr val="window" lastClr="FFFFFF">
              <a:lumMod val="95000"/>
              <a:alpha val="90195"/>
            </a:sys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Grant-Projekte,</a:t>
            </a:r>
            <a:br>
              <a:rPr kumimoji="0" lang="de-CH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de-CH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&amp; 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Programme</a:t>
            </a:r>
            <a:endParaRPr kumimoji="0" lang="de-C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AutoShape 71"/>
          <p:cNvSpPr>
            <a:spLocks noChangeArrowheads="1"/>
          </p:cNvSpPr>
          <p:nvPr/>
        </p:nvSpPr>
        <p:spPr bwMode="auto">
          <a:xfrm>
            <a:off x="8157078" y="4192384"/>
            <a:ext cx="2651760" cy="588417"/>
          </a:xfrm>
          <a:prstGeom prst="flowChartAlternateProcess">
            <a:avLst/>
          </a:prstGeom>
          <a:solidFill>
            <a:sysClr val="window" lastClr="FFFFFF">
              <a:lumMod val="95000"/>
              <a:alpha val="90195"/>
            </a:sys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Stiftungsfonds</a:t>
            </a:r>
          </a:p>
        </p:txBody>
      </p:sp>
      <p:sp>
        <p:nvSpPr>
          <p:cNvPr id="19" name="AutoShape 74"/>
          <p:cNvSpPr>
            <a:spLocks noChangeArrowheads="1"/>
          </p:cNvSpPr>
          <p:nvPr/>
        </p:nvSpPr>
        <p:spPr bwMode="auto">
          <a:xfrm>
            <a:off x="4794797" y="4774793"/>
            <a:ext cx="2651760" cy="1294517"/>
          </a:xfrm>
          <a:prstGeom prst="flowChartAlternateProcess">
            <a:avLst/>
          </a:prstGeom>
          <a:solidFill>
            <a:sysClr val="window" lastClr="FFFFFF">
              <a:lumMod val="95000"/>
              <a:alpha val="90195"/>
            </a:sys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Polio-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Impfungs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Kampagnen</a:t>
            </a:r>
            <a:endParaRPr kumimoji="1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9289214" y="4893943"/>
            <a:ext cx="373015" cy="504056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auto">
          <a:xfrm>
            <a:off x="8157078" y="5496457"/>
            <a:ext cx="2651760" cy="1107870"/>
          </a:xfrm>
          <a:prstGeom prst="flowChartAlternateProcess">
            <a:avLst/>
          </a:prstGeom>
          <a:solidFill>
            <a:sysClr val="window" lastClr="FFFFFF">
              <a:lumMod val="95000"/>
              <a:alpha val="90195"/>
            </a:sys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Investitionserträge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 Projekte 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26662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4" name="AutoShape 62"/>
          <p:cNvSpPr>
            <a:spLocks noChangeArrowheads="1"/>
          </p:cNvSpPr>
          <p:nvPr/>
        </p:nvSpPr>
        <p:spPr bwMode="auto">
          <a:xfrm>
            <a:off x="1109151" y="1345402"/>
            <a:ext cx="9970850" cy="1250612"/>
          </a:xfrm>
          <a:prstGeom prst="flowChartAlternateProcess">
            <a:avLst/>
          </a:prstGeom>
          <a:solidFill>
            <a:srgbClr val="58585A">
              <a:alpha val="90195"/>
            </a:srgbClr>
          </a:solidFill>
          <a:ln w="28575">
            <a:solidFill>
              <a:srgbClr val="005DAA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600" b="1" dirty="0">
                <a:solidFill>
                  <a:schemeClr val="bg1"/>
                </a:solidFill>
                <a:latin typeface="Georgia" panose="02040502050405020303" pitchFamily="18" charset="0"/>
              </a:rPr>
              <a:t>Weitere Spenden</a:t>
            </a:r>
          </a:p>
          <a:p>
            <a:pPr algn="ctr"/>
            <a:r>
              <a:rPr lang="de-CH" sz="1900" b="1" dirty="0">
                <a:solidFill>
                  <a:schemeClr val="bg1"/>
                </a:solidFill>
                <a:latin typeface="Georgia" panose="02040502050405020303" pitchFamily="18" charset="0"/>
              </a:rPr>
              <a:t>(Direktspenden an Projekte und Programme, den </a:t>
            </a:r>
            <a:r>
              <a:rPr lang="de-CH" sz="19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Disaster</a:t>
            </a:r>
            <a:r>
              <a:rPr lang="de-CH" sz="1900" b="1" dirty="0">
                <a:solidFill>
                  <a:schemeClr val="bg1"/>
                </a:solidFill>
                <a:latin typeface="Georgia" panose="02040502050405020303" pitchFamily="18" charset="0"/>
              </a:rPr>
              <a:t> Response Fund </a:t>
            </a:r>
            <a:br>
              <a:rPr lang="de-CH" sz="19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de-CH" sz="1900" b="1" dirty="0">
                <a:solidFill>
                  <a:schemeClr val="bg1"/>
                </a:solidFill>
                <a:latin typeface="Georgia" panose="02040502050405020303" pitchFamily="18" charset="0"/>
              </a:rPr>
              <a:t>&amp; den Donor </a:t>
            </a:r>
            <a:r>
              <a:rPr lang="de-CH" sz="19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Advised</a:t>
            </a:r>
            <a:r>
              <a:rPr lang="de-CH" sz="1900" b="1" dirty="0">
                <a:solidFill>
                  <a:schemeClr val="bg1"/>
                </a:solidFill>
                <a:latin typeface="Georgia" panose="02040502050405020303" pitchFamily="18" charset="0"/>
              </a:rPr>
              <a:t> Fund)</a:t>
            </a:r>
            <a:endParaRPr lang="en-US" sz="19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908069" y="2673975"/>
            <a:ext cx="373015" cy="40969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2"/>
          <p:cNvSpPr>
            <a:spLocks noChangeArrowheads="1"/>
          </p:cNvSpPr>
          <p:nvPr/>
        </p:nvSpPr>
        <p:spPr bwMode="auto">
          <a:xfrm>
            <a:off x="4284013" y="3155962"/>
            <a:ext cx="3657600" cy="1095025"/>
          </a:xfrm>
          <a:prstGeom prst="flowChartAlternateProcess">
            <a:avLst/>
          </a:prstGeom>
          <a:solidFill>
            <a:schemeClr val="bg1">
              <a:lumMod val="95000"/>
              <a:alpha val="90195"/>
            </a:scheme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1200"/>
              </a:spcAft>
            </a:pPr>
            <a:r>
              <a:rPr lang="en-US" sz="18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Spenden</a:t>
            </a:r>
            <a:r>
              <a:rPr lang="en-US" sz="1800" b="1" dirty="0">
                <a:solidFill>
                  <a:srgbClr val="000000"/>
                </a:solidFill>
                <a:latin typeface="Georgia" panose="02040502050405020303" pitchFamily="18" charset="0"/>
              </a:rPr>
              <a:t> 2022/23:</a:t>
            </a:r>
          </a:p>
          <a:p>
            <a:pPr algn="ctr"/>
            <a:r>
              <a:rPr lang="en-US" sz="2200" b="1" dirty="0">
                <a:solidFill>
                  <a:srgbClr val="000000"/>
                </a:solidFill>
                <a:latin typeface="Georgia" panose="02040502050405020303" pitchFamily="18" charset="0"/>
              </a:rPr>
              <a:t>*34.0 Mio US$</a:t>
            </a:r>
          </a:p>
        </p:txBody>
      </p:sp>
      <p:sp>
        <p:nvSpPr>
          <p:cNvPr id="7" name="Down Arrow 6"/>
          <p:cNvSpPr/>
          <p:nvPr/>
        </p:nvSpPr>
        <p:spPr>
          <a:xfrm>
            <a:off x="5926306" y="4345956"/>
            <a:ext cx="373015" cy="41148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62"/>
          <p:cNvSpPr>
            <a:spLocks noChangeArrowheads="1"/>
          </p:cNvSpPr>
          <p:nvPr/>
        </p:nvSpPr>
        <p:spPr bwMode="auto">
          <a:xfrm>
            <a:off x="4284013" y="4852405"/>
            <a:ext cx="3657600" cy="1097280"/>
          </a:xfrm>
          <a:prstGeom prst="flowChartAlternateProcess">
            <a:avLst/>
          </a:prstGeom>
          <a:solidFill>
            <a:schemeClr val="bg1">
              <a:lumMod val="95000"/>
              <a:alpha val="90195"/>
            </a:schemeClr>
          </a:solidFill>
          <a:ln w="3810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0"/>
              </a:spcAft>
            </a:pPr>
            <a:r>
              <a:rPr lang="de-CH" sz="1800" b="1" dirty="0">
                <a:solidFill>
                  <a:srgbClr val="000000"/>
                </a:solidFill>
                <a:latin typeface="Georgia" panose="02040502050405020303" pitchFamily="18" charset="0"/>
              </a:rPr>
              <a:t>Grant-Projekte,</a:t>
            </a:r>
            <a:br>
              <a:rPr lang="de-CH" sz="18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CH" sz="1800" b="1" dirty="0">
                <a:solidFill>
                  <a:srgbClr val="000000"/>
                </a:solidFill>
                <a:latin typeface="Georgia" panose="02040502050405020303" pitchFamily="18" charset="0"/>
              </a:rPr>
              <a:t>&amp; </a:t>
            </a:r>
          </a:p>
          <a:p>
            <a:pPr algn="ctr">
              <a:spcAft>
                <a:spcPts val="0"/>
              </a:spcAft>
            </a:pPr>
            <a:r>
              <a:rPr lang="de-CH" sz="1800" b="1" dirty="0">
                <a:solidFill>
                  <a:srgbClr val="000000"/>
                </a:solidFill>
                <a:latin typeface="Georgia" panose="02040502050405020303" pitchFamily="18" charset="0"/>
              </a:rPr>
              <a:t>Programme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38AB-B971-4F30-8471-375E3A258E2C}"/>
              </a:ext>
            </a:extLst>
          </p:cNvPr>
          <p:cNvSpPr/>
          <p:nvPr/>
        </p:nvSpPr>
        <p:spPr>
          <a:xfrm>
            <a:off x="547046" y="6359525"/>
            <a:ext cx="23675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D2B7A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CH" altLang="en-US" sz="14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*</a:t>
            </a:r>
            <a:r>
              <a:rPr lang="en-US" sz="1600" b="1" dirty="0" err="1"/>
              <a:t>nicht</a:t>
            </a:r>
            <a:r>
              <a:rPr lang="en-US" sz="1600" b="1" dirty="0"/>
              <a:t> </a:t>
            </a:r>
            <a:r>
              <a:rPr lang="en-US" sz="1600" b="1" dirty="0" err="1"/>
              <a:t>auditierte</a:t>
            </a:r>
            <a:r>
              <a:rPr lang="en-US" sz="1600" b="1" dirty="0"/>
              <a:t> </a:t>
            </a:r>
            <a:r>
              <a:rPr lang="en-US" sz="1600" b="1" dirty="0" err="1"/>
              <a:t>Zahlen</a:t>
            </a:r>
            <a:endParaRPr lang="de-CH" altLang="en-US" sz="1400" b="1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uiExpand="1" build="p" animBg="1"/>
      <p:bldP spid="10" grpId="1" build="allAtOnce" animBg="1"/>
      <p:bldP spid="10" grpId="2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10" name="AutoShape 74"/>
          <p:cNvSpPr>
            <a:spLocks noChangeArrowheads="1"/>
          </p:cNvSpPr>
          <p:nvPr/>
        </p:nvSpPr>
        <p:spPr bwMode="auto">
          <a:xfrm>
            <a:off x="1250984" y="2092703"/>
            <a:ext cx="2112505" cy="2672594"/>
          </a:xfrm>
          <a:prstGeom prst="flowChartAlternateProcess">
            <a:avLst/>
          </a:prstGeom>
          <a:solidFill>
            <a:schemeClr val="bg1">
              <a:lumMod val="95000"/>
              <a:alpha val="90195"/>
            </a:schemeClr>
          </a:solidFill>
          <a:ln w="19050">
            <a:solidFill>
              <a:srgbClr val="D91B5C">
                <a:alpha val="90195"/>
              </a:srgbClr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>
              <a:defRPr/>
            </a:pPr>
            <a:endParaRPr lang="en-US" sz="7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n-US" sz="17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Programm</a:t>
            </a:r>
            <a:r>
              <a:rPr lang="en-US" sz="1700" b="1" dirty="0">
                <a:solidFill>
                  <a:srgbClr val="000000"/>
                </a:solidFill>
                <a:latin typeface="Georgia" panose="02040502050405020303" pitchFamily="18" charset="0"/>
              </a:rPr>
              <a:t>-</a:t>
            </a:r>
            <a:br>
              <a:rPr lang="en-US" sz="17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17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Vergaben</a:t>
            </a:r>
            <a:r>
              <a:rPr lang="en-US" sz="17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br>
              <a:rPr lang="en-US" sz="17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sz="1700" b="1" dirty="0">
                <a:solidFill>
                  <a:srgbClr val="000000"/>
                </a:solidFill>
                <a:latin typeface="Georgia" panose="02040502050405020303" pitchFamily="18" charset="0"/>
              </a:rPr>
              <a:t>&amp; </a:t>
            </a:r>
            <a:r>
              <a:rPr lang="en-US" sz="17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Betrieb</a:t>
            </a:r>
            <a:br>
              <a:rPr lang="en-US" sz="17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kumimoji="1" lang="de-CH" sz="2300" b="1" dirty="0">
                <a:solidFill>
                  <a:srgbClr val="E3115C"/>
                </a:solidFill>
                <a:latin typeface="Georgia" panose="02040502050405020303" pitchFamily="18" charset="0"/>
                <a:cs typeface="Arial" charset="0"/>
              </a:rPr>
              <a:t>88%</a:t>
            </a:r>
          </a:p>
          <a:p>
            <a:pPr marL="57150" algn="ctr">
              <a:defRPr/>
            </a:pPr>
            <a:r>
              <a:rPr lang="de-CH" sz="1700" b="1" dirty="0">
                <a:solidFill>
                  <a:srgbClr val="000000"/>
                </a:solidFill>
                <a:latin typeface="Georgia" panose="02040502050405020303" pitchFamily="18" charset="0"/>
              </a:rPr>
              <a:t>Allg. Verwaltung  </a:t>
            </a:r>
            <a:br>
              <a:rPr lang="de-CH" sz="170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de-CH" sz="1700" b="1" dirty="0">
                <a:solidFill>
                  <a:srgbClr val="000000"/>
                </a:solidFill>
                <a:latin typeface="Georgia" panose="02040502050405020303" pitchFamily="18" charset="0"/>
              </a:rPr>
              <a:t> &amp; Fundraising:</a:t>
            </a:r>
          </a:p>
          <a:p>
            <a:pPr algn="ctr">
              <a:defRPr/>
            </a:pPr>
            <a:r>
              <a:rPr kumimoji="1" lang="de-CH" sz="2300" b="1" dirty="0">
                <a:solidFill>
                  <a:srgbClr val="E3115C"/>
                </a:solidFill>
                <a:latin typeface="Georgia" panose="02040502050405020303" pitchFamily="18" charset="0"/>
                <a:cs typeface="Arial" charset="0"/>
              </a:rPr>
              <a:t>12%</a:t>
            </a:r>
            <a:endParaRPr kumimoji="1" lang="en-US" sz="2300" b="1" dirty="0">
              <a:solidFill>
                <a:srgbClr val="E3115C"/>
              </a:solidFill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" b="7751"/>
          <a:stretch/>
        </p:blipFill>
        <p:spPr bwMode="auto">
          <a:xfrm>
            <a:off x="1250984" y="5377544"/>
            <a:ext cx="2112505" cy="924754"/>
          </a:xfrm>
          <a:prstGeom prst="rect">
            <a:avLst/>
          </a:prstGeom>
          <a:noFill/>
          <a:ln w="19050">
            <a:solidFill>
              <a:srgbClr val="ED2B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F4809C-905E-4719-989A-7444883E5997}"/>
              </a:ext>
            </a:extLst>
          </p:cNvPr>
          <p:cNvSpPr txBox="1">
            <a:spLocks/>
          </p:cNvSpPr>
          <p:nvPr/>
        </p:nvSpPr>
        <p:spPr bwMode="auto">
          <a:xfrm>
            <a:off x="1720893" y="1291439"/>
            <a:ext cx="8458200" cy="49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158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01B4E7"/>
              </a:buClr>
              <a:buSzPct val="120000"/>
            </a:pPr>
            <a:r>
              <a:rPr lang="de-DE" altLang="en-US" sz="2800" b="1" dirty="0">
                <a:solidFill>
                  <a:srgbClr val="D91B5C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Verwendung der Mittel</a:t>
            </a:r>
            <a:endParaRPr lang="en-US" altLang="en-US" sz="2800" b="1" dirty="0">
              <a:solidFill>
                <a:srgbClr val="D91B5C"/>
              </a:solidFill>
              <a:latin typeface="Georgia" pitchFamily="18" charset="0"/>
              <a:ea typeface="ヒラギノ角ゴ Pro W3" pitchFamily="-84" charset="-128"/>
              <a:cs typeface="Arial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6869A-2CDF-14E3-F23C-6882D699A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141" y="1713384"/>
            <a:ext cx="3801216" cy="48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75327" y="2277958"/>
            <a:ext cx="5514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en-US" altLang="en-US" sz="2600" b="1" dirty="0">
                <a:solidFill>
                  <a:srgbClr val="675D58"/>
                </a:solidFill>
                <a:latin typeface="Georgia" pitchFamily="18" charset="0"/>
              </a:rPr>
              <a:t>Die Rotary Foundation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785" y="2813507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von </a:t>
            </a:r>
            <a:r>
              <a:rPr lang="en-US" altLang="en-US" b="1" dirty="0" err="1">
                <a:solidFill>
                  <a:srgbClr val="0187AD"/>
                </a:solidFill>
                <a:latin typeface="Georgia" pitchFamily="18" charset="0"/>
              </a:rPr>
              <a:t>Rotariern</a:t>
            </a: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 – </a:t>
            </a:r>
            <a:r>
              <a:rPr lang="en-US" altLang="en-US" b="1" dirty="0" err="1">
                <a:solidFill>
                  <a:srgbClr val="0187AD"/>
                </a:solidFill>
                <a:latin typeface="Georgia" pitchFamily="18" charset="0"/>
              </a:rPr>
              <a:t>für</a:t>
            </a: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 </a:t>
            </a:r>
            <a:r>
              <a:rPr lang="en-US" altLang="en-US" b="1" dirty="0" err="1">
                <a:solidFill>
                  <a:srgbClr val="0187AD"/>
                </a:solidFill>
                <a:latin typeface="Georgia" pitchFamily="18" charset="0"/>
              </a:rPr>
              <a:t>Rotarier</a:t>
            </a: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,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93054" y="2275671"/>
            <a:ext cx="33797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en-US" altLang="en-US" sz="2600" b="1" dirty="0">
                <a:solidFill>
                  <a:srgbClr val="D91B5C"/>
                </a:solidFill>
                <a:latin typeface="Georgia" pitchFamily="18" charset="0"/>
              </a:rPr>
              <a:t>=  </a:t>
            </a:r>
            <a:r>
              <a:rPr lang="en-US" altLang="en-US" sz="2600" b="1" dirty="0" err="1">
                <a:solidFill>
                  <a:srgbClr val="D91B5C"/>
                </a:solidFill>
                <a:latin typeface="Georgia" pitchFamily="18" charset="0"/>
              </a:rPr>
              <a:t>einzigartig</a:t>
            </a:r>
            <a:endParaRPr lang="en-US" altLang="en-US" sz="2600" b="1" dirty="0">
              <a:solidFill>
                <a:srgbClr val="D91B5C"/>
              </a:solidFill>
              <a:latin typeface="Georg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09106" y="3253473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um in der Welt </a:t>
            </a:r>
            <a:r>
              <a:rPr lang="en-US" altLang="en-US" b="1" dirty="0" err="1">
                <a:solidFill>
                  <a:srgbClr val="0187AD"/>
                </a:solidFill>
                <a:latin typeface="Georgia" pitchFamily="18" charset="0"/>
              </a:rPr>
              <a:t>Gutes</a:t>
            </a: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 </a:t>
            </a:r>
            <a:r>
              <a:rPr lang="en-US" altLang="en-US" b="1" dirty="0" err="1">
                <a:solidFill>
                  <a:srgbClr val="0187AD"/>
                </a:solidFill>
                <a:latin typeface="Georgia" pitchFamily="18" charset="0"/>
              </a:rPr>
              <a:t>zu</a:t>
            </a: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 </a:t>
            </a:r>
            <a:r>
              <a:rPr lang="en-US" altLang="en-US" b="1" dirty="0" err="1">
                <a:solidFill>
                  <a:srgbClr val="0187AD"/>
                </a:solidFill>
                <a:latin typeface="Georgia" pitchFamily="18" charset="0"/>
              </a:rPr>
              <a:t>tun</a:t>
            </a:r>
            <a:endParaRPr lang="en-US" altLang="en-US" b="1" dirty="0">
              <a:solidFill>
                <a:srgbClr val="0187AD"/>
              </a:solidFill>
              <a:latin typeface="Georgia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87734" y="1544911"/>
            <a:ext cx="8458200" cy="49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158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01B4E7"/>
              </a:buClr>
              <a:buSzPct val="120000"/>
            </a:pPr>
            <a:r>
              <a:rPr lang="de-DE" altLang="en-US" sz="2800" b="1" dirty="0">
                <a:solidFill>
                  <a:srgbClr val="D91B5C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Warum die Rotary Foundation unterstützen?</a:t>
            </a:r>
            <a:endParaRPr lang="en-US" altLang="en-US" sz="2800" b="1" dirty="0">
              <a:solidFill>
                <a:srgbClr val="D91B5C"/>
              </a:solidFill>
              <a:latin typeface="Georgia" pitchFamily="18" charset="0"/>
              <a:ea typeface="ヒラギノ角ゴ Pro W3" pitchFamily="-84" charset="-128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34639" y="3975668"/>
            <a:ext cx="5514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en-US" altLang="en-US" sz="2600" b="1" dirty="0">
                <a:solidFill>
                  <a:srgbClr val="675D58"/>
                </a:solidFill>
                <a:latin typeface="Georgia" pitchFamily="18" charset="0"/>
              </a:rPr>
              <a:t>Die Rotary Foundation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785" y="4546475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en-US" altLang="en-US" b="1" dirty="0" err="1">
                <a:solidFill>
                  <a:srgbClr val="0187AD"/>
                </a:solidFill>
                <a:latin typeface="Georgia" pitchFamily="18" charset="0"/>
              </a:rPr>
              <a:t>Rotarier</a:t>
            </a: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 </a:t>
            </a:r>
            <a:r>
              <a:rPr lang="en-US" altLang="en-US" b="1" dirty="0" err="1">
                <a:solidFill>
                  <a:srgbClr val="0187AD"/>
                </a:solidFill>
                <a:latin typeface="Georgia" pitchFamily="18" charset="0"/>
              </a:rPr>
              <a:t>aus</a:t>
            </a: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 </a:t>
            </a:r>
            <a:r>
              <a:rPr lang="en-US" altLang="en-US" b="1" dirty="0" err="1">
                <a:solidFill>
                  <a:srgbClr val="0187AD"/>
                </a:solidFill>
                <a:latin typeface="Georgia" pitchFamily="18" charset="0"/>
              </a:rPr>
              <a:t>aller</a:t>
            </a:r>
            <a:r>
              <a:rPr lang="en-US" altLang="en-US" b="1" dirty="0">
                <a:solidFill>
                  <a:srgbClr val="0187AD"/>
                </a:solidFill>
                <a:latin typeface="Georgia" pitchFamily="18" charset="0"/>
              </a:rPr>
              <a:t> Welt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784126" y="3973381"/>
            <a:ext cx="33797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en-US" altLang="en-US" sz="2600" b="1" dirty="0" err="1">
                <a:solidFill>
                  <a:srgbClr val="D91B5C"/>
                </a:solidFill>
                <a:latin typeface="Georgia" pitchFamily="18" charset="0"/>
              </a:rPr>
              <a:t>verbindet</a:t>
            </a:r>
            <a:endParaRPr lang="en-US" altLang="en-US" sz="2600" b="1" dirty="0">
              <a:solidFill>
                <a:srgbClr val="D91B5C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50050" y="4986441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000"/>
              </a:spcBef>
              <a:buClr>
                <a:srgbClr val="58585A"/>
              </a:buClr>
              <a:buSzPct val="120000"/>
            </a:pPr>
            <a:r>
              <a:rPr lang="de-CH" altLang="en-US" b="1">
                <a:solidFill>
                  <a:srgbClr val="0187AD"/>
                </a:solidFill>
                <a:latin typeface="Georgia" pitchFamily="18" charset="0"/>
              </a:rPr>
              <a:t>aus verschiedenen Ländern und Kulturen </a:t>
            </a:r>
            <a:endParaRPr lang="en-US" altLang="en-US" b="1" dirty="0">
              <a:solidFill>
                <a:srgbClr val="0187AD"/>
              </a:solidFill>
              <a:latin typeface="Georgia" pitchFamily="18" charset="0"/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A00FFB-D149-4BC9-AFA9-035D9F0D1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957" y="5684492"/>
            <a:ext cx="7734086" cy="10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6" grpId="0"/>
      <p:bldP spid="7" grpId="0" build="p" bldLvl="2"/>
      <p:bldP spid="8" grpId="0"/>
      <p:bldP spid="9" grpId="0" build="p" bldLvl="2"/>
      <p:bldP spid="10" grpId="0" build="p" bldLvl="2"/>
      <p:bldP spid="11" grpId="0"/>
      <p:bldP spid="1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87734" y="1544911"/>
            <a:ext cx="8458200" cy="49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158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01B4E7"/>
              </a:buClr>
              <a:buSzPct val="120000"/>
            </a:pPr>
            <a:r>
              <a:rPr lang="de-DE" altLang="en-US" sz="2800" b="1" dirty="0">
                <a:solidFill>
                  <a:srgbClr val="D91B5C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Warum die Rotary Foundation unterstützen?</a:t>
            </a:r>
            <a:endParaRPr lang="en-US" altLang="en-US" sz="2800" b="1" dirty="0">
              <a:solidFill>
                <a:srgbClr val="D91B5C"/>
              </a:solidFill>
              <a:latin typeface="Georgia" pitchFamily="18" charset="0"/>
              <a:ea typeface="ヒラギノ角ゴ Pro W3" pitchFamily="-84" charset="-128"/>
              <a:cs typeface="Arial" pitchFamily="34" charset="0"/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A00FFB-D149-4BC9-AFA9-035D9F0D1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957" y="5684492"/>
            <a:ext cx="7734086" cy="10202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292227-E5E8-49EC-B071-29A093107B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8925" y="2251806"/>
            <a:ext cx="1817600" cy="17390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79502F-3DF4-4398-AAE8-11BA4D14B3BC}"/>
              </a:ext>
            </a:extLst>
          </p:cNvPr>
          <p:cNvSpPr/>
          <p:nvPr/>
        </p:nvSpPr>
        <p:spPr>
          <a:xfrm>
            <a:off x="5285772" y="4264769"/>
            <a:ext cx="5904656" cy="1145763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B0F0"/>
                </a:solidFill>
                <a:latin typeface="Georgia" panose="02040502050405020303" pitchFamily="18" charset="0"/>
              </a:rPr>
              <a:t>https://www.rotary.org/myrotary/de</a:t>
            </a:r>
            <a:br>
              <a:rPr lang="en-US" sz="2200" b="1" dirty="0">
                <a:solidFill>
                  <a:srgbClr val="00B0F0"/>
                </a:solidFill>
                <a:latin typeface="Georgia" panose="02040502050405020303" pitchFamily="18" charset="0"/>
              </a:rPr>
            </a:br>
            <a:r>
              <a:rPr lang="en-US" sz="2100" b="1" dirty="0">
                <a:solidFill>
                  <a:srgbClr val="00B0F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en-US" sz="2100" b="1" dirty="0" err="1">
                <a:solidFill>
                  <a:srgbClr val="00B0F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Lernen</a:t>
            </a:r>
            <a:r>
              <a:rPr lang="en-US" sz="2100" b="1">
                <a:solidFill>
                  <a:srgbClr val="00B0F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 </a:t>
            </a:r>
            <a:r>
              <a:rPr lang="en-US" sz="2100" b="1" dirty="0" err="1">
                <a:solidFill>
                  <a:srgbClr val="00B0F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Über</a:t>
            </a:r>
            <a:r>
              <a:rPr lang="en-US" sz="2100" b="1" dirty="0">
                <a:solidFill>
                  <a:srgbClr val="00B0F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Rotary  </a:t>
            </a:r>
            <a:r>
              <a:rPr lang="en-US" sz="2100" b="1" dirty="0" err="1">
                <a:solidFill>
                  <a:srgbClr val="00B0F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Finanzdaten</a:t>
            </a:r>
            <a:br>
              <a:rPr lang="en-US" sz="2100" b="1" dirty="0">
                <a:solidFill>
                  <a:srgbClr val="00B0F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</a:br>
            <a:r>
              <a:rPr lang="en-US" sz="300" b="1" dirty="0">
                <a:solidFill>
                  <a:srgbClr val="00B0F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2200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0E32E52-5F43-4795-AD42-D9108AD3B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820" y="2441624"/>
            <a:ext cx="551222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714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685800" lvl="1" indent="-514350">
              <a:spcBef>
                <a:spcPts val="0"/>
              </a:spcBef>
              <a:spcAft>
                <a:spcPts val="5400"/>
              </a:spcAft>
              <a:buClr>
                <a:srgbClr val="58585A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en-US" sz="2800" b="1" dirty="0">
                <a:solidFill>
                  <a:srgbClr val="675D58"/>
                </a:solidFill>
                <a:latin typeface="Georgia" pitchFamily="18" charset="0"/>
              </a:rPr>
              <a:t>Qualität der Programme und Grant-Projekte</a:t>
            </a:r>
            <a:br>
              <a:rPr lang="de-DE" altLang="en-US" sz="2800" b="1" dirty="0">
                <a:solidFill>
                  <a:srgbClr val="675D58"/>
                </a:solidFill>
                <a:latin typeface="Georgia" pitchFamily="18" charset="0"/>
              </a:rPr>
            </a:br>
            <a:endParaRPr lang="de-DE" altLang="en-US" sz="3600" b="1" dirty="0">
              <a:solidFill>
                <a:srgbClr val="675D58"/>
              </a:solidFill>
              <a:latin typeface="Georgia" pitchFamily="18" charset="0"/>
            </a:endParaRPr>
          </a:p>
          <a:p>
            <a:pPr marL="685800" lvl="1" indent="-514350">
              <a:spcBef>
                <a:spcPts val="0"/>
              </a:spcBef>
              <a:spcAft>
                <a:spcPts val="5400"/>
              </a:spcAft>
              <a:buClr>
                <a:srgbClr val="58585A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2800" b="1" dirty="0" err="1">
                <a:solidFill>
                  <a:srgbClr val="675D58"/>
                </a:solidFill>
                <a:latin typeface="Georgia" pitchFamily="18" charset="0"/>
              </a:rPr>
              <a:t>Transparenz</a:t>
            </a:r>
            <a:endParaRPr lang="en-US" altLang="en-US" sz="2800" b="1" dirty="0">
              <a:solidFill>
                <a:srgbClr val="675D58"/>
              </a:solidFill>
              <a:latin typeface="Georgia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03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7" y="252658"/>
            <a:ext cx="11450811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err="1">
                <a:solidFill>
                  <a:srgbClr val="FFFFFF"/>
                </a:solidFill>
              </a:rPr>
              <a:t>Danke</a:t>
            </a:r>
            <a:r>
              <a:rPr lang="en-US">
                <a:solidFill>
                  <a:srgbClr val="FFFFFF"/>
                </a:solidFill>
              </a:rPr>
              <a:t>!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540AEA-9C29-122D-BBDF-368F24D5E06E}"/>
              </a:ext>
            </a:extLst>
          </p:cNvPr>
          <p:cNvGrpSpPr/>
          <p:nvPr/>
        </p:nvGrpSpPr>
        <p:grpSpPr>
          <a:xfrm>
            <a:off x="2989797" y="1393301"/>
            <a:ext cx="8102833" cy="5059680"/>
            <a:chOff x="2289146" y="1393301"/>
            <a:chExt cx="8102833" cy="50596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"/>
            <a:stretch/>
          </p:blipFill>
          <p:spPr bwMode="auto">
            <a:xfrm>
              <a:off x="2289147" y="3079861"/>
              <a:ext cx="3535292" cy="16865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289146" y="1393301"/>
              <a:ext cx="8102833" cy="5059680"/>
              <a:chOff x="457200" y="1066800"/>
              <a:chExt cx="8285117" cy="521208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1" y="1066800"/>
                <a:ext cx="2600931" cy="1737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7721" y="1066800"/>
                <a:ext cx="3044596" cy="1737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132" y="1066800"/>
                <a:ext cx="2634563" cy="1737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675" y="2804160"/>
                <a:ext cx="3737199" cy="1737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532" y="4541520"/>
                <a:ext cx="2329537" cy="1737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7237"/>
              <a:stretch/>
            </p:blipFill>
            <p:spPr bwMode="auto">
              <a:xfrm>
                <a:off x="457200" y="4541520"/>
                <a:ext cx="2957541" cy="1737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351780" y="2804160"/>
                <a:ext cx="1390537" cy="18211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5069" y="4541520"/>
                <a:ext cx="3127248" cy="1737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008275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083908" y="6613820"/>
            <a:ext cx="44510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9A3BF-B2E8-45A2-B234-089EE71BF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265" y="2875645"/>
            <a:ext cx="5525828" cy="208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B2E36F-CFC5-4EC7-809D-770ED33EE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8059" y="2408149"/>
            <a:ext cx="1047503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CH" altLang="en-US" sz="19000" b="1" dirty="0">
                <a:solidFill>
                  <a:srgbClr val="D91B5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19000" b="1" dirty="0">
              <a:solidFill>
                <a:srgbClr val="D91B5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7" y="252658"/>
            <a:ext cx="11812173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 – </a:t>
            </a:r>
            <a:r>
              <a:rPr lang="en-US" sz="4000" dirty="0">
                <a:solidFill>
                  <a:srgbClr val="FFC000"/>
                </a:solidFill>
              </a:rPr>
              <a:t>Mission Statement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3908" y="6613820"/>
            <a:ext cx="44510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739317-D193-4491-A231-3884CA5BE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" t="605" b="10890"/>
          <a:stretch/>
        </p:blipFill>
        <p:spPr>
          <a:xfrm>
            <a:off x="456768" y="2200279"/>
            <a:ext cx="2315929" cy="3413940"/>
          </a:xfrm>
          <a:prstGeom prst="rect">
            <a:avLst/>
          </a:prstGeom>
          <a:ln w="22225">
            <a:solidFill>
              <a:srgbClr val="6699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DCB177-284B-47E6-9754-E8F867A213B8}"/>
              </a:ext>
            </a:extLst>
          </p:cNvPr>
          <p:cNvSpPr txBox="1"/>
          <p:nvPr/>
        </p:nvSpPr>
        <p:spPr>
          <a:xfrm>
            <a:off x="3119812" y="2093561"/>
            <a:ext cx="86154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rgbClr val="0070C0"/>
                </a:solidFill>
              </a:rPr>
              <a:t>Die Rotary Foundation hilft Mitgliedern von Rotary, sich für Völkerverständigung, Goodwill und Frieden einzusetzen, indem sie Gesundheitswesen verbessern, Bildungsmaßnahmen anbieten, die Umwelt verbessern und Armut lindern.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rgbClr val="0070C0"/>
                </a:solidFill>
              </a:rPr>
              <a:t>Zur Unterstützung dieser Mission hat die Foundation mehrere Grant-Programme (=Zuschüsse), darunter </a:t>
            </a:r>
            <a:r>
              <a:rPr lang="de-DE" sz="2400" b="1" dirty="0" err="1">
                <a:solidFill>
                  <a:srgbClr val="0070C0"/>
                </a:solidFill>
              </a:rPr>
              <a:t>District</a:t>
            </a:r>
            <a:r>
              <a:rPr lang="de-DE" sz="2400" b="1" dirty="0">
                <a:solidFill>
                  <a:srgbClr val="0070C0"/>
                </a:solidFill>
              </a:rPr>
              <a:t> Grants und Global Grants.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rgbClr val="0070C0"/>
                </a:solidFill>
              </a:rPr>
              <a:t>Diese Programme sind nur dank der Großzügigkeit von Hunderttausenden von Spendern aus aller Welt möglich. </a:t>
            </a:r>
          </a:p>
        </p:txBody>
      </p:sp>
    </p:spTree>
    <p:extLst>
      <p:ext uri="{BB962C8B-B14F-4D97-AF65-F5344CB8AC3E}">
        <p14:creationId xmlns:p14="http://schemas.microsoft.com/office/powerpoint/2010/main" val="25000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7" y="252658"/>
            <a:ext cx="11812173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3908" y="6613820"/>
            <a:ext cx="44510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739317-D193-4491-A231-3884CA5BE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" t="605" b="10890"/>
          <a:stretch/>
        </p:blipFill>
        <p:spPr>
          <a:xfrm>
            <a:off x="456768" y="2200279"/>
            <a:ext cx="2315929" cy="3413940"/>
          </a:xfrm>
          <a:prstGeom prst="rect">
            <a:avLst/>
          </a:prstGeom>
          <a:ln w="22225">
            <a:solidFill>
              <a:srgbClr val="6699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DCB177-284B-47E6-9754-E8F867A213B8}"/>
              </a:ext>
            </a:extLst>
          </p:cNvPr>
          <p:cNvSpPr txBox="1"/>
          <p:nvPr/>
        </p:nvSpPr>
        <p:spPr>
          <a:xfrm>
            <a:off x="3119812" y="2093561"/>
            <a:ext cx="86154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Die Rotary Foundation </a:t>
            </a:r>
            <a:r>
              <a:rPr lang="de-DE" sz="2400" b="1" dirty="0">
                <a:solidFill>
                  <a:srgbClr val="005696"/>
                </a:solidFill>
              </a:rPr>
              <a:t>hilft Mitgliedern von Rotary</a:t>
            </a: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sich für Völkerverständigung, Goodwill und Frieden einzusetzen, indem sie Gesundheitswesen verbessern, Bildungsmaßnahmen anbieten, die Umwelt verbessern und Armut lindern.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Zur Unterstützung dieser Mission hat die Foundation mehrere </a:t>
            </a:r>
            <a:r>
              <a:rPr lang="de-DE" sz="2400" b="1" dirty="0">
                <a:solidFill>
                  <a:srgbClr val="005696"/>
                </a:solidFill>
              </a:rPr>
              <a:t>Grant-Programme </a:t>
            </a: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(=Zuschüsse), darunter </a:t>
            </a:r>
            <a:r>
              <a:rPr lang="de-DE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District</a:t>
            </a: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Grants und Global Grants.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Diese Programme sind nur dank der Großzügigkeit von </a:t>
            </a:r>
            <a:r>
              <a:rPr lang="de-DE" sz="2400" b="1" dirty="0">
                <a:solidFill>
                  <a:srgbClr val="005696"/>
                </a:solidFill>
              </a:rPr>
              <a:t>Hunderttausenden von Spendern </a:t>
            </a: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aus aller Welt möglich. </a:t>
            </a:r>
          </a:p>
        </p:txBody>
      </p:sp>
    </p:spTree>
    <p:extLst>
      <p:ext uri="{BB962C8B-B14F-4D97-AF65-F5344CB8AC3E}">
        <p14:creationId xmlns:p14="http://schemas.microsoft.com/office/powerpoint/2010/main" val="18282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7" y="252658"/>
            <a:ext cx="11812173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3908" y="6613820"/>
            <a:ext cx="44510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739317-D193-4491-A231-3884CA5BE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" t="605" b="10890"/>
          <a:stretch/>
        </p:blipFill>
        <p:spPr>
          <a:xfrm>
            <a:off x="456768" y="2200279"/>
            <a:ext cx="2315929" cy="3413940"/>
          </a:xfrm>
          <a:prstGeom prst="rect">
            <a:avLst/>
          </a:prstGeom>
          <a:ln w="22225">
            <a:solidFill>
              <a:srgbClr val="6699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DCB177-284B-47E6-9754-E8F867A213B8}"/>
              </a:ext>
            </a:extLst>
          </p:cNvPr>
          <p:cNvSpPr txBox="1"/>
          <p:nvPr/>
        </p:nvSpPr>
        <p:spPr>
          <a:xfrm>
            <a:off x="3119812" y="2093561"/>
            <a:ext cx="86154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bg1"/>
                </a:solidFill>
              </a:rPr>
              <a:t>Die Rotary Foundation hilft Mitgliedern von Rotary, sich für Völkerverständigung, Goodwill und Frieden einzusetzen, indem sie Gesundheitswesen verbessern, Bildungsmaßnahmen anbieten, die Umwelt verbessern und Armut lindern.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Zur Unterstützung dieser Mission hat die Foundation mehrere </a:t>
            </a:r>
            <a:r>
              <a:rPr lang="de-DE" sz="2400" b="1" dirty="0">
                <a:solidFill>
                  <a:srgbClr val="005696"/>
                </a:solidFill>
              </a:rPr>
              <a:t>Grant-Programme </a:t>
            </a: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(=Zuschüsse), darunter </a:t>
            </a:r>
            <a:r>
              <a:rPr lang="de-DE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District</a:t>
            </a: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Grants und Global Grants.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Diese Programme sind nur dank der Großzügigkeit von </a:t>
            </a:r>
            <a:r>
              <a:rPr lang="de-DE" sz="2400" b="1" dirty="0">
                <a:solidFill>
                  <a:srgbClr val="005696"/>
                </a:solidFill>
              </a:rPr>
              <a:t>Hunderttausenden von Spendern </a:t>
            </a:r>
            <a:r>
              <a:rPr lang="de-DE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aus aller Welt möglich.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F0231-5700-4CEC-A077-D0B846D7B047}"/>
              </a:ext>
            </a:extLst>
          </p:cNvPr>
          <p:cNvSpPr txBox="1"/>
          <p:nvPr/>
        </p:nvSpPr>
        <p:spPr>
          <a:xfrm>
            <a:off x="3036241" y="2172915"/>
            <a:ext cx="7415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de-DE" sz="2400" b="1" dirty="0">
                <a:solidFill>
                  <a:srgbClr val="0070C0"/>
                </a:solidFill>
              </a:rPr>
              <a:t>Die Rotary Foundation unterstützt in erster Linie Projekte und Aktivitäten, an denen Rotary Clubs und Mitglieder aktiv beteiligt sind.</a:t>
            </a:r>
            <a:endParaRPr lang="nl-N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7" y="252658"/>
            <a:ext cx="11812173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3908" y="6613820"/>
            <a:ext cx="44510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739317-D193-4491-A231-3884CA5BE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" t="605" b="10890"/>
          <a:stretch/>
        </p:blipFill>
        <p:spPr>
          <a:xfrm>
            <a:off x="456768" y="2200279"/>
            <a:ext cx="2315929" cy="3413940"/>
          </a:xfrm>
          <a:prstGeom prst="rect">
            <a:avLst/>
          </a:prstGeom>
          <a:ln w="22225">
            <a:solidFill>
              <a:srgbClr val="6699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DCB177-284B-47E6-9754-E8F867A213B8}"/>
              </a:ext>
            </a:extLst>
          </p:cNvPr>
          <p:cNvSpPr txBox="1"/>
          <p:nvPr/>
        </p:nvSpPr>
        <p:spPr>
          <a:xfrm>
            <a:off x="3119812" y="2093561"/>
            <a:ext cx="8615420" cy="4698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bg1"/>
                </a:solidFill>
              </a:rPr>
              <a:t>Die Rotary Foundation hilft Mitgliedern von Rotary, sich für Völkerverständigung, Goodwill und Frieden einzusetzen, indem sie Gesundheitswesen verbessern, Bildungsmaßnahmen anbieten, die Umwelt verbessern und Armut lindern.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bg1"/>
                </a:solidFill>
              </a:rPr>
              <a:t>Zur Unterstützung dieser Mission hat die Foundation mehrere Grant-Programme, darunter Distrikt Grants und </a:t>
            </a:r>
            <a:r>
              <a:rPr lang="de-DE" sz="2400" b="1" dirty="0" err="1">
                <a:solidFill>
                  <a:schemeClr val="bg1"/>
                </a:solidFill>
              </a:rPr>
              <a:t>Globa</a:t>
            </a:r>
            <a:endParaRPr lang="de-DE" sz="24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3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Diese Programme sind nur dank der Großzügigkeit von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Hunderttausenden von Spendern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 aller Welt möglich. 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bg1"/>
                </a:solidFill>
              </a:rPr>
              <a:t>en von Spendern aus aller Welt möglich.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F0231-5700-4CEC-A077-D0B846D7B047}"/>
              </a:ext>
            </a:extLst>
          </p:cNvPr>
          <p:cNvSpPr txBox="1"/>
          <p:nvPr/>
        </p:nvSpPr>
        <p:spPr>
          <a:xfrm>
            <a:off x="3036241" y="2172915"/>
            <a:ext cx="7415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de-DE" sz="2400" b="1" dirty="0">
                <a:solidFill>
                  <a:srgbClr val="0070C0"/>
                </a:solidFill>
              </a:rPr>
              <a:t>Die Rotary Foundation unterstützt in erster Linie Projekte und Aktivitäten, an denen Rotary Clubs und Mitglieder aktiv beteiligt sind.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28085-C8D7-4C42-8457-946EC7124FD6}"/>
              </a:ext>
            </a:extLst>
          </p:cNvPr>
          <p:cNvSpPr txBox="1"/>
          <p:nvPr/>
        </p:nvSpPr>
        <p:spPr>
          <a:xfrm>
            <a:off x="3036240" y="3507303"/>
            <a:ext cx="8172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Die Gelder der Foundation fließen in diese Projekte und Aktivitäten in Form von Grants, um die sich Clubs bewerben können und die an Bedingungen geknüpft sind.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95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7" y="252658"/>
            <a:ext cx="11812173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3908" y="6613820"/>
            <a:ext cx="44510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739317-D193-4491-A231-3884CA5BE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" t="605" b="10890"/>
          <a:stretch/>
        </p:blipFill>
        <p:spPr>
          <a:xfrm>
            <a:off x="456768" y="2200279"/>
            <a:ext cx="2315929" cy="3413940"/>
          </a:xfrm>
          <a:prstGeom prst="rect">
            <a:avLst/>
          </a:prstGeom>
          <a:ln w="22225">
            <a:solidFill>
              <a:srgbClr val="6699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DCB177-284B-47E6-9754-E8F867A213B8}"/>
              </a:ext>
            </a:extLst>
          </p:cNvPr>
          <p:cNvSpPr txBox="1"/>
          <p:nvPr/>
        </p:nvSpPr>
        <p:spPr>
          <a:xfrm>
            <a:off x="3119812" y="2093561"/>
            <a:ext cx="861542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bg1"/>
                </a:solidFill>
              </a:rPr>
              <a:t>Die Rotary Foundation hilft Mitgliedern von Rotary, sich für Völkerverständigung, Goodwill und Frieden einzusetzen, indem sie Gesundheitswesen verbessern, Bildungsmaßnahmen anbieten, die Umwelt verbessern und Armut lindern.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bg1"/>
                </a:solidFill>
              </a:rPr>
              <a:t>Zur Unterstützung dieser Mission hat die Foundation mehrere Grant-Programme, darunter Distrikt Grants und Global Grants.</a:t>
            </a:r>
          </a:p>
          <a:p>
            <a:pPr marL="265113" indent="-265113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chemeClr val="bg1"/>
                </a:solidFill>
              </a:rPr>
              <a:t>Diese Programme sind nur dank der Großzügigkeit von Hunderttausenden von Spendern aus aller Welt möglich.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F0231-5700-4CEC-A077-D0B846D7B047}"/>
              </a:ext>
            </a:extLst>
          </p:cNvPr>
          <p:cNvSpPr txBox="1"/>
          <p:nvPr/>
        </p:nvSpPr>
        <p:spPr>
          <a:xfrm>
            <a:off x="3036241" y="2172915"/>
            <a:ext cx="7415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de-DE" sz="2400" b="1" dirty="0">
                <a:solidFill>
                  <a:srgbClr val="0070C0"/>
                </a:solidFill>
              </a:rPr>
              <a:t>Die Rotary Foundation unterstützt in erster Linie Projekte und Aktivitäten, an denen Rotary Clubs und Mitglieder aktiv beteiligt sind.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0C08D-4FE2-4A5C-93C8-6599BFAC6AA3}"/>
              </a:ext>
            </a:extLst>
          </p:cNvPr>
          <p:cNvSpPr txBox="1"/>
          <p:nvPr/>
        </p:nvSpPr>
        <p:spPr>
          <a:xfrm>
            <a:off x="3036241" y="4835422"/>
            <a:ext cx="7415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Die Foundation ist eine gemeinnützige Organisation. Ohne die Spenden ihrer Mitglieder wären diese Grant-Programme nicht möglich. 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85291-B0E2-4582-A670-CC3FCC8AB39A}"/>
              </a:ext>
            </a:extLst>
          </p:cNvPr>
          <p:cNvSpPr txBox="1"/>
          <p:nvPr/>
        </p:nvSpPr>
        <p:spPr>
          <a:xfrm>
            <a:off x="3036240" y="3507303"/>
            <a:ext cx="8172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de-DE" dirty="0"/>
              <a:t>Die Gelder der Foundation fließen in diese Projekte und Aktivitäten in Form von Grants, um die sich Clubs bewerben können und die an Bedingungen geknüpft sind.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05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80931" y="1397682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158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01B4E7"/>
              </a:buClr>
              <a:buSzPct val="120000"/>
            </a:pPr>
            <a:r>
              <a:rPr lang="en-US" altLang="en-US" sz="2800" b="1" dirty="0" err="1">
                <a:solidFill>
                  <a:srgbClr val="0187AD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Spenden</a:t>
            </a:r>
            <a:r>
              <a:rPr lang="en-US" altLang="en-US" sz="2800" b="1" dirty="0">
                <a:solidFill>
                  <a:srgbClr val="0187AD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 an die Rotary Foundation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3623" y="2100030"/>
            <a:ext cx="7452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en-US" sz="2800" b="1" dirty="0" err="1">
                <a:solidFill>
                  <a:srgbClr val="D91B5C"/>
                </a:solidFill>
                <a:latin typeface="Georgia" panose="02040502050405020303" pitchFamily="18" charset="0"/>
              </a:rPr>
              <a:t>Jahresfonds</a:t>
            </a:r>
            <a:endParaRPr lang="en-US" sz="2800" b="1" dirty="0">
              <a:solidFill>
                <a:srgbClr val="D91B5C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0235" y="3136858"/>
            <a:ext cx="45365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1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Der Motor der </a:t>
            </a:r>
            <a:endParaRPr lang="en-US" sz="21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http://isrotaryforyou.com/wp-content/uploads/2014/03/New-TRF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109" y="2775508"/>
            <a:ext cx="3218934" cy="12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64299" y="4368769"/>
            <a:ext cx="7579692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de-CH" altLang="en-US" sz="22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EREY – Every </a:t>
            </a:r>
            <a:r>
              <a:rPr lang="de-CH" altLang="en-US" sz="22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Rotarian</a:t>
            </a:r>
            <a:r>
              <a:rPr lang="de-CH" altLang="en-US" sz="22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Every Year</a:t>
            </a:r>
          </a:p>
          <a:p>
            <a:pPr marL="404813" indent="-404813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de-DE" altLang="en-US" sz="22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Solidaritätsprinzip zwischen Rotary Clubs im eigenen Distrikt und weltweit (SHARE-System)</a:t>
            </a:r>
            <a:endParaRPr lang="en-US" altLang="en-US" sz="22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404813" indent="-404813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Hauptquelle</a:t>
            </a:r>
            <a:r>
              <a:rPr lang="en-US" altLang="en-US" sz="22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2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für</a:t>
            </a:r>
            <a:r>
              <a:rPr lang="en-US" altLang="en-US" sz="22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die </a:t>
            </a:r>
            <a:r>
              <a:rPr lang="en-US" altLang="en-US" sz="22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Finanzierung</a:t>
            </a:r>
            <a:r>
              <a:rPr lang="en-US" altLang="en-US" sz="22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von Grant-</a:t>
            </a:r>
            <a:r>
              <a:rPr lang="en-US" altLang="en-US" sz="22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Projekten</a:t>
            </a:r>
            <a:r>
              <a:rPr lang="en-US" altLang="en-US" sz="22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und </a:t>
            </a:r>
            <a:r>
              <a:rPr lang="en-US" altLang="en-US" sz="2200" dirty="0" err="1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Programmen</a:t>
            </a:r>
            <a:r>
              <a:rPr lang="en-US" altLang="en-US" sz="22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 der </a:t>
            </a:r>
            <a:r>
              <a:rPr lang="de-CH" altLang="en-US" sz="22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Rotary Foundation </a:t>
            </a:r>
            <a:endParaRPr lang="en-US" altLang="en-US" sz="22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CF6A683-3C88-4AE8-9650-9A3ED2F0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3" y="4250018"/>
            <a:ext cx="2721058" cy="231422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58910-04FE-F041-B23E-E6D77357CD21}"/>
              </a:ext>
            </a:extLst>
          </p:cNvPr>
          <p:cNvSpPr/>
          <p:nvPr/>
        </p:nvSpPr>
        <p:spPr>
          <a:xfrm flipV="1">
            <a:off x="0" y="-1"/>
            <a:ext cx="12192000" cy="1140643"/>
          </a:xfrm>
          <a:prstGeom prst="rect">
            <a:avLst/>
          </a:prstGeom>
          <a:solidFill>
            <a:srgbClr val="2A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8BC29EA-25D2-CA4E-A2EA-DCEDFBC5AC68}"/>
              </a:ext>
            </a:extLst>
          </p:cNvPr>
          <p:cNvSpPr txBox="1">
            <a:spLocks/>
          </p:cNvSpPr>
          <p:nvPr/>
        </p:nvSpPr>
        <p:spPr>
          <a:xfrm>
            <a:off x="379828" y="252658"/>
            <a:ext cx="9149184" cy="84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1" i="0" kern="1200">
                <a:solidFill>
                  <a:srgbClr val="4859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Die Rotary Foundation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1334" y="2094086"/>
            <a:ext cx="74528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CH" altLang="en-US" sz="2700" b="1" dirty="0" err="1">
                <a:solidFill>
                  <a:srgbClr val="D91B5C"/>
                </a:solidFill>
                <a:latin typeface="Georgia" panose="02040502050405020303" pitchFamily="18" charset="0"/>
              </a:rPr>
              <a:t>PolioPlus</a:t>
            </a:r>
            <a:r>
              <a:rPr lang="de-CH" altLang="en-US" sz="2700" b="1" dirty="0">
                <a:solidFill>
                  <a:srgbClr val="D91B5C"/>
                </a:solidFill>
                <a:latin typeface="Georgia" panose="02040502050405020303" pitchFamily="18" charset="0"/>
              </a:rPr>
              <a:t>-Fonds</a:t>
            </a:r>
            <a:endParaRPr lang="en-US" sz="2700" b="1" dirty="0">
              <a:solidFill>
                <a:srgbClr val="D91B5C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7823" y="3221251"/>
            <a:ext cx="55176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100" b="1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Hauptprojekt der </a:t>
            </a:r>
            <a:endParaRPr lang="en-US" sz="21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http://isrotaryforyou.com/wp-content/uploads/2014/03/New-TRF-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175" y="2948499"/>
            <a:ext cx="2549854" cy="9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7293" y="4639435"/>
            <a:ext cx="582761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5207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CH" altLang="en-US" sz="25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Weltweite Ausrottung von Polio</a:t>
            </a:r>
          </a:p>
          <a:p>
            <a:pPr marL="520700" indent="-5207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CH" altLang="en-US" sz="2500" dirty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2/1 Match der Bill &amp; Melinda Gates Foundation </a:t>
            </a:r>
            <a:endParaRPr lang="en-US" sz="25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80931" y="1397682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15888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01B4E7"/>
              </a:buClr>
              <a:buSzPct val="120000"/>
            </a:pPr>
            <a:r>
              <a:rPr lang="en-US" altLang="en-US" sz="2800" b="1" dirty="0" err="1">
                <a:solidFill>
                  <a:srgbClr val="0187AD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Spenden</a:t>
            </a:r>
            <a:r>
              <a:rPr lang="en-US" altLang="en-US" sz="2800" b="1" dirty="0">
                <a:solidFill>
                  <a:srgbClr val="0187AD"/>
                </a:solidFill>
                <a:latin typeface="Georgia" pitchFamily="18" charset="0"/>
                <a:ea typeface="ヒラギノ角ゴ Pro W3" pitchFamily="-84" charset="-128"/>
                <a:cs typeface="Arial" pitchFamily="34" charset="0"/>
              </a:rPr>
              <a:t> an die Rotary Foundation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6A82D8-94D4-496E-8AE4-D0E2885F5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4256083"/>
            <a:ext cx="3085586" cy="224248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F-PowerpointDesignEN_Light_DRAF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B3EF917403F43B5F454F8D7307C3F" ma:contentTypeVersion="10" ma:contentTypeDescription="Create a new document." ma:contentTypeScope="" ma:versionID="affa1d093b6b204ac8d05516284f37da">
  <xsd:schema xmlns:xsd="http://www.w3.org/2001/XMLSchema" xmlns:xs="http://www.w3.org/2001/XMLSchema" xmlns:p="http://schemas.microsoft.com/office/2006/metadata/properties" xmlns:ns2="2cd1d96f-621d-4656-b2c0-935dba9c21bc" xmlns:ns3="64783046-6357-4f00-a265-9112c8d9c058" targetNamespace="http://schemas.microsoft.com/office/2006/metadata/properties" ma:root="true" ma:fieldsID="b6dda99392d66dd7da6cedd90e32de2f" ns2:_="" ns3:_="">
    <xsd:import namespace="2cd1d96f-621d-4656-b2c0-935dba9c21bc"/>
    <xsd:import namespace="64783046-6357-4f00-a265-9112c8d9c0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1d96f-621d-4656-b2c0-935dba9c21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83046-6357-4f00-a265-9112c8d9c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d1d96f-621d-4656-b2c0-935dba9c21bc">
      <UserInfo>
        <DisplayName>Ashley Demma</DisplayName>
        <AccountId>344</AccountId>
        <AccountType/>
      </UserInfo>
      <UserInfo>
        <DisplayName>Thomas McVey</DisplayName>
        <AccountId>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FAD64D-CFD6-4DE4-BE6F-3BB5F7E70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d1d96f-621d-4656-b2c0-935dba9c21bc"/>
    <ds:schemaRef ds:uri="64783046-6357-4f00-a265-9112c8d9c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9867F-FC67-4714-86BB-C7DDBEFC000E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cd1d96f-621d-4656-b2c0-935dba9c21bc"/>
    <ds:schemaRef ds:uri="64783046-6357-4f00-a265-9112c8d9c05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2DA4E1-8320-424E-90C0-AD12E3794F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817</Words>
  <Application>Microsoft Office PowerPoint</Application>
  <PresentationFormat>Breitbild</PresentationFormat>
  <Paragraphs>123</Paragraphs>
  <Slides>17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Georgia</vt:lpstr>
      <vt:lpstr>Times New Roman</vt:lpstr>
      <vt:lpstr>Wingdings</vt:lpstr>
      <vt:lpstr>Office Theme</vt:lpstr>
      <vt:lpstr>Custom Design</vt:lpstr>
      <vt:lpstr>TRF-PowerpointDesignEN_Light_DRAFT</vt:lpstr>
      <vt:lpstr>1_Custom Design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Peter.Schnell@rotary.org</dc:creator>
  <cp:lastModifiedBy>Martin Wegmüller</cp:lastModifiedBy>
  <cp:revision>291</cp:revision>
  <cp:lastPrinted>2017-11-30T20:29:21Z</cp:lastPrinted>
  <dcterms:created xsi:type="dcterms:W3CDTF">2017-11-08T19:31:04Z</dcterms:created>
  <dcterms:modified xsi:type="dcterms:W3CDTF">2024-04-10T17:47:11Z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0x0101006DDB3EF917403F43B5F454F8D7307C3F</vt:lpwstr>
  </property>
</Properties>
</file>